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9"/>
  </p:notesMasterIdLst>
  <p:handoutMasterIdLst>
    <p:handoutMasterId r:id="rId180"/>
  </p:handoutMasterIdLst>
  <p:sldIdLst>
    <p:sldId id="468" r:id="rId2"/>
    <p:sldId id="694" r:id="rId3"/>
    <p:sldId id="916" r:id="rId4"/>
    <p:sldId id="917" r:id="rId5"/>
    <p:sldId id="1077" r:id="rId6"/>
    <p:sldId id="1078" r:id="rId7"/>
    <p:sldId id="1122" r:id="rId8"/>
    <p:sldId id="921" r:id="rId9"/>
    <p:sldId id="1123" r:id="rId10"/>
    <p:sldId id="922" r:id="rId11"/>
    <p:sldId id="937" r:id="rId12"/>
    <p:sldId id="1076" r:id="rId13"/>
    <p:sldId id="1079" r:id="rId14"/>
    <p:sldId id="959" r:id="rId15"/>
    <p:sldId id="960" r:id="rId16"/>
    <p:sldId id="961" r:id="rId17"/>
    <p:sldId id="962" r:id="rId18"/>
    <p:sldId id="963" r:id="rId19"/>
    <p:sldId id="964" r:id="rId20"/>
    <p:sldId id="1120" r:id="rId21"/>
    <p:sldId id="965" r:id="rId22"/>
    <p:sldId id="1081" r:id="rId23"/>
    <p:sldId id="1082" r:id="rId24"/>
    <p:sldId id="1083" r:id="rId25"/>
    <p:sldId id="1084" r:id="rId26"/>
    <p:sldId id="1085" r:id="rId27"/>
    <p:sldId id="1086" r:id="rId28"/>
    <p:sldId id="1087" r:id="rId29"/>
    <p:sldId id="1088" r:id="rId30"/>
    <p:sldId id="1124" r:id="rId31"/>
    <p:sldId id="957" r:id="rId32"/>
    <p:sldId id="946" r:id="rId33"/>
    <p:sldId id="947" r:id="rId34"/>
    <p:sldId id="948" r:id="rId35"/>
    <p:sldId id="949" r:id="rId36"/>
    <p:sldId id="950" r:id="rId37"/>
    <p:sldId id="951" r:id="rId38"/>
    <p:sldId id="952" r:id="rId39"/>
    <p:sldId id="953" r:id="rId40"/>
    <p:sldId id="954" r:id="rId41"/>
    <p:sldId id="955" r:id="rId42"/>
    <p:sldId id="925" r:id="rId43"/>
    <p:sldId id="926" r:id="rId44"/>
    <p:sldId id="1125" r:id="rId45"/>
    <p:sldId id="981" r:id="rId46"/>
    <p:sldId id="982" r:id="rId47"/>
    <p:sldId id="984" r:id="rId48"/>
    <p:sldId id="985" r:id="rId49"/>
    <p:sldId id="986" r:id="rId50"/>
    <p:sldId id="987" r:id="rId51"/>
    <p:sldId id="988" r:id="rId52"/>
    <p:sldId id="989" r:id="rId53"/>
    <p:sldId id="990" r:id="rId54"/>
    <p:sldId id="1127" r:id="rId55"/>
    <p:sldId id="1126" r:id="rId56"/>
    <p:sldId id="927" r:id="rId57"/>
    <p:sldId id="995" r:id="rId58"/>
    <p:sldId id="996" r:id="rId59"/>
    <p:sldId id="997" r:id="rId60"/>
    <p:sldId id="998" r:id="rId61"/>
    <p:sldId id="999" r:id="rId62"/>
    <p:sldId id="1000" r:id="rId63"/>
    <p:sldId id="1001" r:id="rId64"/>
    <p:sldId id="1002" r:id="rId65"/>
    <p:sldId id="1003" r:id="rId66"/>
    <p:sldId id="1004" r:id="rId67"/>
    <p:sldId id="1005" r:id="rId68"/>
    <p:sldId id="1006" r:id="rId69"/>
    <p:sldId id="919" r:id="rId70"/>
    <p:sldId id="1011" r:id="rId71"/>
    <p:sldId id="1103" r:id="rId72"/>
    <p:sldId id="1104" r:id="rId73"/>
    <p:sldId id="1105" r:id="rId74"/>
    <p:sldId id="1106" r:id="rId75"/>
    <p:sldId id="1107" r:id="rId76"/>
    <p:sldId id="1108" r:id="rId77"/>
    <p:sldId id="1109" r:id="rId78"/>
    <p:sldId id="1089" r:id="rId79"/>
    <p:sldId id="1090" r:id="rId80"/>
    <p:sldId id="1091" r:id="rId81"/>
    <p:sldId id="1092" r:id="rId82"/>
    <p:sldId id="1093" r:id="rId83"/>
    <p:sldId id="1132" r:id="rId84"/>
    <p:sldId id="1094" r:id="rId85"/>
    <p:sldId id="1095" r:id="rId86"/>
    <p:sldId id="1096" r:id="rId87"/>
    <p:sldId id="1097" r:id="rId88"/>
    <p:sldId id="1098" r:id="rId89"/>
    <p:sldId id="1099" r:id="rId90"/>
    <p:sldId id="1100" r:id="rId91"/>
    <p:sldId id="1101" r:id="rId92"/>
    <p:sldId id="1102" r:id="rId93"/>
    <p:sldId id="933" r:id="rId94"/>
    <p:sldId id="1012" r:id="rId95"/>
    <p:sldId id="1013" r:id="rId96"/>
    <p:sldId id="1014" r:id="rId97"/>
    <p:sldId id="1015" r:id="rId98"/>
    <p:sldId id="1016" r:id="rId99"/>
    <p:sldId id="1110" r:id="rId100"/>
    <p:sldId id="1111" r:id="rId101"/>
    <p:sldId id="1114" r:id="rId102"/>
    <p:sldId id="1113" r:id="rId103"/>
    <p:sldId id="1112" r:id="rId104"/>
    <p:sldId id="1116" r:id="rId105"/>
    <p:sldId id="1115" r:id="rId106"/>
    <p:sldId id="932" r:id="rId107"/>
    <p:sldId id="1018" r:id="rId108"/>
    <p:sldId id="1019" r:id="rId109"/>
    <p:sldId id="1020" r:id="rId110"/>
    <p:sldId id="1021" r:id="rId111"/>
    <p:sldId id="1022" r:id="rId112"/>
    <p:sldId id="1023" r:id="rId113"/>
    <p:sldId id="1024" r:id="rId114"/>
    <p:sldId id="1025" r:id="rId115"/>
    <p:sldId id="1026" r:id="rId116"/>
    <p:sldId id="1027" r:id="rId117"/>
    <p:sldId id="1028" r:id="rId118"/>
    <p:sldId id="1029" r:id="rId119"/>
    <p:sldId id="1030" r:id="rId120"/>
    <p:sldId id="1031" r:id="rId121"/>
    <p:sldId id="1032" r:id="rId122"/>
    <p:sldId id="1033" r:id="rId123"/>
    <p:sldId id="1034" r:id="rId124"/>
    <p:sldId id="1035" r:id="rId125"/>
    <p:sldId id="1036" r:id="rId126"/>
    <p:sldId id="1037" r:id="rId127"/>
    <p:sldId id="1038" r:id="rId128"/>
    <p:sldId id="931" r:id="rId129"/>
    <p:sldId id="1040" r:id="rId130"/>
    <p:sldId id="1041" r:id="rId131"/>
    <p:sldId id="1118" r:id="rId132"/>
    <p:sldId id="1042" r:id="rId133"/>
    <p:sldId id="1043" r:id="rId134"/>
    <p:sldId id="1044" r:id="rId135"/>
    <p:sldId id="1045" r:id="rId136"/>
    <p:sldId id="918" r:id="rId137"/>
    <p:sldId id="935" r:id="rId138"/>
    <p:sldId id="1046" r:id="rId139"/>
    <p:sldId id="1128" r:id="rId140"/>
    <p:sldId id="1047" r:id="rId141"/>
    <p:sldId id="1048" r:id="rId142"/>
    <p:sldId id="1049" r:id="rId143"/>
    <p:sldId id="1050" r:id="rId144"/>
    <p:sldId id="1051" r:id="rId145"/>
    <p:sldId id="1052" r:id="rId146"/>
    <p:sldId id="1053" r:id="rId147"/>
    <p:sldId id="1054" r:id="rId148"/>
    <p:sldId id="1055" r:id="rId149"/>
    <p:sldId id="1056" r:id="rId150"/>
    <p:sldId id="1057" r:id="rId151"/>
    <p:sldId id="1058" r:id="rId152"/>
    <p:sldId id="1059" r:id="rId153"/>
    <p:sldId id="1129" r:id="rId154"/>
    <p:sldId id="1060" r:id="rId155"/>
    <p:sldId id="1061" r:id="rId156"/>
    <p:sldId id="1062" r:id="rId157"/>
    <p:sldId id="1063" r:id="rId158"/>
    <p:sldId id="1064" r:id="rId159"/>
    <p:sldId id="1065" r:id="rId160"/>
    <p:sldId id="1066" r:id="rId161"/>
    <p:sldId id="1067" r:id="rId162"/>
    <p:sldId id="1068" r:id="rId163"/>
    <p:sldId id="1069" r:id="rId164"/>
    <p:sldId id="1133" r:id="rId165"/>
    <p:sldId id="936" r:id="rId166"/>
    <p:sldId id="1070" r:id="rId167"/>
    <p:sldId id="1071" r:id="rId168"/>
    <p:sldId id="1072" r:id="rId169"/>
    <p:sldId id="1073" r:id="rId170"/>
    <p:sldId id="1074" r:id="rId171"/>
    <p:sldId id="1075" r:id="rId172"/>
    <p:sldId id="1119" r:id="rId173"/>
    <p:sldId id="1131" r:id="rId174"/>
    <p:sldId id="1130" r:id="rId175"/>
    <p:sldId id="915" r:id="rId176"/>
    <p:sldId id="599" r:id="rId177"/>
    <p:sldId id="650" r:id="rId17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E525"/>
    <a:srgbClr val="070B59"/>
    <a:srgbClr val="2113DB"/>
    <a:srgbClr val="150C8E"/>
    <a:srgbClr val="85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501" autoAdjust="0"/>
  </p:normalViewPr>
  <p:slideViewPr>
    <p:cSldViewPr>
      <p:cViewPr varScale="1">
        <p:scale>
          <a:sx n="93" d="100"/>
          <a:sy n="93" d="100"/>
        </p:scale>
        <p:origin x="-9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r">
              <a:defRPr sz="1200"/>
            </a:lvl1pPr>
          </a:lstStyle>
          <a:p>
            <a:fld id="{17A77CA4-5A26-418C-928D-DC38DD8AD0BF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r">
              <a:defRPr sz="1200"/>
            </a:lvl1pPr>
          </a:lstStyle>
          <a:p>
            <a:fld id="{391D1E21-31E1-4DE2-91BA-D7F45986A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25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r">
              <a:defRPr sz="1200"/>
            </a:lvl1pPr>
          </a:lstStyle>
          <a:p>
            <a:fld id="{E59CE0CE-7E16-4FE7-AE57-724E757EAEF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769" tIns="43885" rIns="87769" bIns="438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387136"/>
            <a:ext cx="5608320" cy="4156234"/>
          </a:xfrm>
          <a:prstGeom prst="rect">
            <a:avLst/>
          </a:prstGeom>
        </p:spPr>
        <p:txBody>
          <a:bodyPr vert="horz" lIns="87769" tIns="43885" rIns="87769" bIns="438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r">
              <a:defRPr sz="1200"/>
            </a:lvl1pPr>
          </a:lstStyle>
          <a:p>
            <a:fld id="{75C5ED17-03FB-4DB8-A22A-17A7A5E85B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NB remember to have a chair to stand on</a:t>
            </a:r>
          </a:p>
          <a:p>
            <a:endParaRPr lang="en-ZA" dirty="0" smtClean="0"/>
          </a:p>
          <a:p>
            <a:r>
              <a:rPr lang="en-ZA" dirty="0" smtClean="0"/>
              <a:t>Make sure to take the CRITICAL FACTORS BOOK with you </a:t>
            </a:r>
          </a:p>
          <a:p>
            <a:endParaRPr lang="en-ZA" dirty="0" smtClean="0"/>
          </a:p>
          <a:p>
            <a:r>
              <a:rPr lang="en-ZA" dirty="0" smtClean="0"/>
              <a:t>An engineer with a PhD in engineering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43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0987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3630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4017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2396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7009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5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1870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4184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132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6259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0411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670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34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3411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075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58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66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9863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2510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3868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3379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26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270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270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7636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276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276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698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16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0402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0924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804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8933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5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325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8434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4982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440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3059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9895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67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67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3597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9074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4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0224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6940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046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5527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525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9605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9189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7636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431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3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4697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8151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1331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242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5931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6004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173</a:t>
            </a:fld>
            <a:endParaRPr lang="en-US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174</a:t>
            </a:fld>
            <a:endParaRPr lang="en-US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175</a:t>
            </a:fld>
            <a:endParaRPr lang="en-US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6630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4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3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92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28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76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3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6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18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9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27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56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4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61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905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1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9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159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5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6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231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23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540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583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28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701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4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93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846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743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736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672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00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597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02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50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84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96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52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773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77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66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15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739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526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707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631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427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66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00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882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90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965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367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235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657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27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879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188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13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684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38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27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83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946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731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E74F0-D78A-49C0-95C8-B40CB1679A5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6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E707-5CB6-4A6B-A113-0C8B342B057E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CF9F-7B65-4204-B383-5273168E58E3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BA4-E2C7-43A9-85B5-F1BA4123F5E8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065F-A351-45BC-8764-8089A9A244BD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2717-3FD6-4D92-A847-6CCDE9EED43E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8B22-9C2B-4022-B7FA-DEBA5D6F93F3}" type="datetime1">
              <a:rPr lang="en-US" smtClean="0"/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8645-B907-4DE5-8139-FEC04C0242A4}" type="datetime1">
              <a:rPr lang="en-US" smtClean="0"/>
              <a:t>8/18/2014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2792-9DB0-445D-81A5-57C75C17E813}" type="datetime1">
              <a:rPr lang="en-US" smtClean="0"/>
              <a:t>8/18/2014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3CC1D-F8E4-45F1-A7BF-0D1B60256759}" type="datetime1">
              <a:rPr lang="en-US" smtClean="0"/>
              <a:t>8/18/2014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7D53-A8D9-49A3-98A8-9A2940E71F6D}" type="datetime1">
              <a:rPr lang="en-US" smtClean="0"/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3EAF-595E-443E-AAF0-96ED808B252D}" type="datetime1">
              <a:rPr lang="en-US" smtClean="0"/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2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D2295-FC65-47E2-B5C8-ECAA51AFFE8E}" type="datetime1">
              <a:rPr lang="en-US" smtClean="0"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vixe.com/" TargetMode="Externa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James@Webinars-at-JARA.com" TargetMode="Externa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mes-a-robertson-and-associates.com/" TargetMode="External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hyperlink" Target="http://za.linkedin.com/in/DrJamesARobertsonERPDoctor" TargetMode="External"/><Relationship Id="rId4" Type="http://schemas.openxmlformats.org/officeDocument/2006/relationships/hyperlink" Target="mailto:James@JamesARobertson.co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319108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13400"/>
            <a:ext cx="9180512" cy="534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8293" y="6273225"/>
            <a:ext cx="63907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Verdana" pitchFamily="34" charset="0"/>
              </a:rPr>
              <a:t>Dr James Robertson </a:t>
            </a:r>
            <a:r>
              <a:rPr lang="en-ZA" b="1" dirty="0" err="1" smtClean="0">
                <a:latin typeface="Verdana" pitchFamily="34" charset="0"/>
              </a:rPr>
              <a:t>PrEng</a:t>
            </a:r>
            <a:r>
              <a:rPr lang="en-ZA" b="1" dirty="0" smtClean="0">
                <a:latin typeface="Verdana" pitchFamily="34" charset="0"/>
              </a:rPr>
              <a:t> -- The ERP Doctor</a:t>
            </a:r>
          </a:p>
          <a:p>
            <a:r>
              <a:rPr lang="en-ZA" sz="1400" b="1" dirty="0" smtClean="0"/>
              <a:t>Copyright 2013                   </a:t>
            </a:r>
            <a:r>
              <a:rPr lang="en-ZA" sz="1400" b="1" dirty="0" smtClean="0">
                <a:latin typeface="Verdana" pitchFamily="34" charset="0"/>
              </a:rPr>
              <a:t>James@JamesARobertson.com</a:t>
            </a:r>
            <a:endParaRPr lang="en-US" sz="1400" b="1" dirty="0">
              <a:latin typeface="Verdana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1472" y="285728"/>
            <a:ext cx="700092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James A Robertson</a:t>
            </a:r>
            <a:r>
              <a:rPr kumimoji="0" lang="en-ZA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Associates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baseline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Effective Strategic Business Solutions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379" y="1628800"/>
            <a:ext cx="5952724" cy="1015663"/>
          </a:xfrm>
          <a:prstGeom prst="rect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Organizing Outlook</a:t>
            </a:r>
          </a:p>
          <a:p>
            <a:pPr algn="ctr"/>
            <a:r>
              <a:rPr lang="en-US" i="1" dirty="0">
                <a:solidFill>
                  <a:srgbClr val="002060"/>
                </a:solidFill>
                <a:latin typeface="Verdana" pitchFamily="34" charset="0"/>
              </a:rPr>
              <a:t>How to make Outlook into a POWERFUL correspondence management tool</a:t>
            </a: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94" y="3299029"/>
            <a:ext cx="2797299" cy="35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Creating the headlines</a:t>
            </a:r>
            <a:endParaRPr lang="en-GB" sz="24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(and the child items)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Brainstorm a 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Write 1 to 9 in the left hand margin of an A4 sheet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Write down the major categories in YOUR situation or for your organization if you want to develop a broader standard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 set of categories that cover EVERYTHING possible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The things that are most important at the top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117348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" y="1212441"/>
            <a:ext cx="84010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6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97059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1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238"/>
            <a:ext cx="101536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3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9188"/>
            <a:ext cx="102965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0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763"/>
            <a:ext cx="120300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5896" y="2348880"/>
            <a:ext cx="1080120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advanced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More sophisticated inbox rules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Extremely wide range of parameters that can be used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As sophisticated as you can imagine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Need to test carefully, can produce unexpected results and does NOT always work right first time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 creation of inbox rules in Outlook is extremely flexible and extremely powerful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 management of a large number of inbox rules in </a:t>
            </a:r>
            <a:r>
              <a:rPr lang="en-US" dirty="0" err="1" smtClean="0">
                <a:solidFill>
                  <a:schemeClr val="tx2"/>
                </a:solidFill>
              </a:rPr>
              <a:t>Oulook</a:t>
            </a:r>
            <a:r>
              <a:rPr lang="en-US" dirty="0" smtClean="0">
                <a:solidFill>
                  <a:schemeClr val="tx2"/>
                </a:solidFill>
              </a:rPr>
              <a:t> IS primitive so think them out carefully and be disciplined when you create them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In my experience the vast majority of inbox rules are based on the email address of the person sending the email to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6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350"/>
            <a:ext cx="9143678" cy="435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83768" y="4149080"/>
            <a:ext cx="6336704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72200" y="4221088"/>
            <a:ext cx="2471816" cy="288032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98668" y="4840963"/>
            <a:ext cx="2716526" cy="976754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78890" y="489474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 smtClean="0"/>
              <a:t>Highlight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 smtClean="0"/>
              <a:t>Ctrl C – to copy  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22767" y="6093296"/>
            <a:ext cx="4403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Peter Carruthers &lt;editor@petesweekly.com&gt;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67642" y="4869160"/>
            <a:ext cx="2205780" cy="976754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47864" y="4922939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 smtClean="0"/>
              <a:t>Highlight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 smtClean="0"/>
              <a:t>Right Click</a:t>
            </a:r>
          </a:p>
          <a:p>
            <a:pPr marL="1200150" lvl="2" indent="-285750">
              <a:buFont typeface="Wingdings"/>
              <a:buChar char="Ø"/>
            </a:pPr>
            <a:r>
              <a:rPr lang="en-US" dirty="0" smtClean="0"/>
              <a:t>Copy   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52120" y="515719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/>
      <p:bldP spid="5" grpId="0"/>
      <p:bldP spid="9" grpId="0" animBg="1"/>
      <p:bldP spid="1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350"/>
            <a:ext cx="9143678" cy="435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45715" y="2691755"/>
            <a:ext cx="43271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 smtClean="0"/>
              <a:t>Click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 smtClean="0"/>
              <a:t>Right Click</a:t>
            </a:r>
          </a:p>
          <a:p>
            <a:pPr marL="1200150" lvl="2" indent="-285750">
              <a:buFont typeface="Wingdings"/>
              <a:buChar char="Ø"/>
            </a:pPr>
            <a:r>
              <a:rPr lang="en-US" dirty="0" smtClean="0"/>
              <a:t>Rules</a:t>
            </a:r>
          </a:p>
          <a:p>
            <a:pPr marL="1657350" lvl="3" indent="-285750">
              <a:buFont typeface="Wingdings"/>
              <a:buChar char="Ø"/>
            </a:pPr>
            <a:r>
              <a:rPr lang="en-US" dirty="0" smtClean="0"/>
              <a:t>Create Rule  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27984" y="2691755"/>
            <a:ext cx="3194467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27"/>
            <a:ext cx="13725525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96336" y="5157192"/>
            <a:ext cx="1008112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5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42" y="996554"/>
            <a:ext cx="24479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19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914525"/>
            <a:ext cx="51625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76056" y="3861048"/>
            <a:ext cx="1008112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8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047875"/>
            <a:ext cx="42481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4437112"/>
            <a:ext cx="1080120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36912"/>
            <a:ext cx="20002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6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781050"/>
            <a:ext cx="43815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3789040"/>
            <a:ext cx="2304256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15110" y="1592796"/>
            <a:ext cx="144016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781050"/>
            <a:ext cx="43815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3783201"/>
            <a:ext cx="2304256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83768" y="1484784"/>
            <a:ext cx="2376264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55776" y="4437112"/>
            <a:ext cx="2304256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3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371475"/>
            <a:ext cx="50577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0547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1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276475"/>
            <a:ext cx="4352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09811" y="2708920"/>
            <a:ext cx="12064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 smtClean="0"/>
              <a:t>Ctrl 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292081" y="2677562"/>
            <a:ext cx="1224136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2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276475"/>
            <a:ext cx="4352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04149" y="2893586"/>
            <a:ext cx="61206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0547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3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281238"/>
            <a:ext cx="4276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3320988"/>
            <a:ext cx="230425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0547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8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81238"/>
            <a:ext cx="42862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2029" y="2924944"/>
            <a:ext cx="230425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0547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81238"/>
            <a:ext cx="428625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2029" y="2924944"/>
            <a:ext cx="230425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868144" y="2909265"/>
            <a:ext cx="720080" cy="23170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0547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1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Organizing your favorites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Inbox, Outbox and selected other folders at the top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764507"/>
            <a:ext cx="47910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76463" y="3996852"/>
            <a:ext cx="1747465" cy="15203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0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2286000"/>
            <a:ext cx="432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2028" y="3284984"/>
            <a:ext cx="2484027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0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276475"/>
            <a:ext cx="42957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92028" y="3284984"/>
            <a:ext cx="2484027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76055" y="4185084"/>
            <a:ext cx="683828" cy="1800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20547"/>
            <a:ext cx="504056" cy="16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9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781050"/>
            <a:ext cx="43815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3808" y="4473116"/>
            <a:ext cx="3672408" cy="2520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76056" y="5661248"/>
            <a:ext cx="64807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766763"/>
            <a:ext cx="44291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76056" y="5661248"/>
            <a:ext cx="64807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809625"/>
            <a:ext cx="43434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6056" y="5661248"/>
            <a:ext cx="64807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7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804863"/>
            <a:ext cx="43719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2564904"/>
            <a:ext cx="2592288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2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790575"/>
            <a:ext cx="43815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2564904"/>
            <a:ext cx="2592288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40152" y="5671339"/>
            <a:ext cx="64807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121729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3645024"/>
            <a:ext cx="1728192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94186" y="2204864"/>
            <a:ext cx="6478413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Maintaining Inbox Rules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843236"/>
            <a:ext cx="4800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82483" y="2060055"/>
            <a:ext cx="58931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6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66775"/>
            <a:ext cx="6705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201" y="5157192"/>
            <a:ext cx="984735" cy="7601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2060"/>
                </a:solidFill>
              </a:rPr>
              <a:t>Organizing information –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Adding folders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Splitting the Inbox up into folders for different topics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 beginnings of a potentially highly sophisticated and powerful filing system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185863"/>
            <a:ext cx="56769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9712" y="1844825"/>
            <a:ext cx="4680520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2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advanced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Multiple email addresses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Separate email addresses for different major activities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Allows rules based on the email address to which the email is directed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Projects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Personal / outside interests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err="1" smtClean="0">
                <a:solidFill>
                  <a:schemeClr val="tx2"/>
                </a:solidFill>
              </a:rPr>
              <a:t>Etc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Work through your corporate IT or use a third party service provider like </a:t>
            </a:r>
            <a:r>
              <a:rPr lang="en-US" dirty="0" smtClean="0">
                <a:solidFill>
                  <a:schemeClr val="tx2"/>
                </a:solidFill>
                <a:hlinkClick r:id="rId3"/>
              </a:rPr>
              <a:t>www.Arvixe.com</a:t>
            </a:r>
            <a:r>
              <a:rPr lang="en-US" dirty="0" smtClean="0">
                <a:solidFill>
                  <a:schemeClr val="tx2"/>
                </a:solidFill>
              </a:rPr>
              <a:t> – may need help with set-up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Or a free service like </a:t>
            </a:r>
            <a:r>
              <a:rPr lang="en-US" dirty="0" err="1" smtClean="0">
                <a:solidFill>
                  <a:schemeClr val="tx2"/>
                </a:solidFill>
              </a:rPr>
              <a:t>GMail</a:t>
            </a:r>
            <a:r>
              <a:rPr lang="en-US" dirty="0" smtClean="0">
                <a:solidFill>
                  <a:schemeClr val="tx2"/>
                </a:solidFill>
              </a:rPr>
              <a:t> – set-up a little more challenging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4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757363"/>
            <a:ext cx="48006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71700" y="1977100"/>
            <a:ext cx="52809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833438"/>
            <a:ext cx="66770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832" y="2780928"/>
            <a:ext cx="936104" cy="7920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6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213" y="1000125"/>
            <a:ext cx="6000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3688" y="2276872"/>
            <a:ext cx="417646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4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143000"/>
            <a:ext cx="6591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3848" y="3356992"/>
            <a:ext cx="720080" cy="11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80158" y="3627119"/>
            <a:ext cx="720080" cy="117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Organizing Outlook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Basic Principles and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these Techniques enable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More Advanced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Greater Sophistication – when you have a LOT on the go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7504" y="233371"/>
            <a:ext cx="7599218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Greater sophistication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Creating a new Windows User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 order to Archive OR for a new purpose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Keeps your old data and Outlook profile and allows you to start afresh OR start ANOTHER profile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Allows you to have a completely separate Windows set-up for different purposes e.g. one for general business and one for that major project, or personal, or outside interest, </a:t>
            </a:r>
            <a:r>
              <a:rPr lang="en-US" dirty="0" err="1" smtClean="0">
                <a:solidFill>
                  <a:schemeClr val="tx2"/>
                </a:solidFill>
              </a:rPr>
              <a:t>etc</a:t>
            </a:r>
            <a:r>
              <a:rPr lang="en-US" dirty="0" smtClean="0">
                <a:solidFill>
                  <a:schemeClr val="tx2"/>
                </a:solidFill>
              </a:rPr>
              <a:t> – all your Microsoft Office settings, most recent files, </a:t>
            </a:r>
            <a:r>
              <a:rPr lang="en-US" dirty="0" err="1" smtClean="0">
                <a:solidFill>
                  <a:schemeClr val="tx2"/>
                </a:solidFill>
              </a:rPr>
              <a:t>etc</a:t>
            </a:r>
            <a:r>
              <a:rPr lang="en-US" dirty="0" smtClean="0">
                <a:solidFill>
                  <a:schemeClr val="tx2"/>
                </a:solidFill>
              </a:rPr>
              <a:t> are ALL unique per user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Some limited inconvenience but major advantages if you do it for the right reasons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GB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I prefer to multiple Outlook profiles for one Windows User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5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80" y="0"/>
            <a:ext cx="918595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9480" y="5517232"/>
            <a:ext cx="35300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62025"/>
            <a:ext cx="46767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760" y="5517232"/>
            <a:ext cx="2160240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2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527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73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962025"/>
            <a:ext cx="46767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9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714375"/>
            <a:ext cx="75914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1840" y="3232289"/>
            <a:ext cx="1440160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7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695325"/>
            <a:ext cx="76485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254993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63688" y="4509120"/>
            <a:ext cx="122413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217606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11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714375"/>
            <a:ext cx="76295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7711" y="1916832"/>
            <a:ext cx="1312121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47711" y="2708920"/>
            <a:ext cx="122413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719138"/>
            <a:ext cx="76676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7704" y="3563450"/>
            <a:ext cx="2320233" cy="8640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217606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5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6" y="704850"/>
            <a:ext cx="76009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47711" y="1988840"/>
            <a:ext cx="1312121" cy="2677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00088"/>
            <a:ext cx="763905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47711" y="3414628"/>
            <a:ext cx="1312121" cy="2232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70790" y="4293096"/>
            <a:ext cx="1312121" cy="2677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7711" y="3678632"/>
            <a:ext cx="1312121" cy="2232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1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04850"/>
            <a:ext cx="76390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84369" y="704850"/>
            <a:ext cx="432048" cy="22320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24128" y="2132856"/>
            <a:ext cx="1296144" cy="3327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571500"/>
            <a:ext cx="4552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2161" y="5805264"/>
            <a:ext cx="288032" cy="2677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48264" y="558895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Switch User</a:t>
            </a:r>
          </a:p>
          <a:p>
            <a:r>
              <a:rPr lang="en-US" sz="1400" dirty="0" smtClean="0"/>
              <a:t>Logoff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6948264" y="5590658"/>
            <a:ext cx="1296144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387769"/>
            <a:ext cx="10945216" cy="6143271"/>
          </a:xfrm>
        </p:spPr>
      </p:pic>
    </p:spTree>
    <p:extLst>
      <p:ext uri="{BB962C8B-B14F-4D97-AF65-F5344CB8AC3E}">
        <p14:creationId xmlns:p14="http://schemas.microsoft.com/office/powerpoint/2010/main" val="12218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438275"/>
            <a:ext cx="24955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07516" y="3837538"/>
            <a:ext cx="285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 smtClean="0"/>
              <a:t>Right Click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400" dirty="0" smtClean="0"/>
              <a:t>New Folder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8900" y="3861048"/>
            <a:ext cx="2145507" cy="49971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5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" y="764704"/>
            <a:ext cx="9108854" cy="5112568"/>
          </a:xfrm>
        </p:spPr>
      </p:pic>
    </p:spTree>
    <p:extLst>
      <p:ext uri="{BB962C8B-B14F-4D97-AF65-F5344CB8AC3E}">
        <p14:creationId xmlns:p14="http://schemas.microsoft.com/office/powerpoint/2010/main" val="42539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" y="0"/>
            <a:ext cx="24447791" cy="846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6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81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498976"/>
            <a:ext cx="32352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162050"/>
            <a:ext cx="4676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1760" y="5301208"/>
            <a:ext cx="115212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11760" y="1556792"/>
            <a:ext cx="1656184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162050"/>
            <a:ext cx="467677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0989" y="148478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Pin to Taskbar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1760" y="1556792"/>
            <a:ext cx="1656184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82373" y="1508294"/>
            <a:ext cx="1656184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7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69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9752" y="5413520"/>
            <a:ext cx="360040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5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181100"/>
            <a:ext cx="65436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56176" y="5301208"/>
            <a:ext cx="720080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143000"/>
            <a:ext cx="65436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56176" y="5301208"/>
            <a:ext cx="720080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63688" y="3068960"/>
            <a:ext cx="504056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1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138238"/>
            <a:ext cx="658177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1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109663"/>
            <a:ext cx="6600825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7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657350"/>
            <a:ext cx="31337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9832" y="1988840"/>
            <a:ext cx="2952328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128713"/>
            <a:ext cx="65722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2040" y="3645024"/>
            <a:ext cx="1368152" cy="2607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03848" y="3356992"/>
            <a:ext cx="72008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3848" y="3609020"/>
            <a:ext cx="72008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2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3" y="11467"/>
            <a:ext cx="9144701" cy="572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3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8104" y="260648"/>
            <a:ext cx="136815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527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4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14350"/>
            <a:ext cx="24479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4436" y="2996952"/>
            <a:ext cx="2441527" cy="187220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8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Greater sophistication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Backing up Outlook locally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Backup Outlook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3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-27384"/>
            <a:ext cx="8696325" cy="7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5127635"/>
            <a:ext cx="4543425" cy="1714500"/>
          </a:xfrm>
          <a:prstGeom prst="rect">
            <a:avLst/>
          </a:prstGeom>
          <a:noFill/>
          <a:ln w="101600">
            <a:solidFill>
              <a:srgbClr val="1BE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http://www.backupoutlook.com/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262063"/>
            <a:ext cx="66389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0" y="2132856"/>
            <a:ext cx="2880320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11760" y="6021288"/>
            <a:ext cx="396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http://www.backupoutlook.com/</a:t>
            </a:r>
          </a:p>
        </p:txBody>
      </p:sp>
    </p:spTree>
    <p:extLst>
      <p:ext uri="{BB962C8B-B14F-4D97-AF65-F5344CB8AC3E}">
        <p14:creationId xmlns:p14="http://schemas.microsoft.com/office/powerpoint/2010/main" val="18184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95425"/>
            <a:ext cx="57912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24128" y="3320988"/>
            <a:ext cx="1440160" cy="4680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876300"/>
            <a:ext cx="64389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5696" y="2348880"/>
            <a:ext cx="28803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076056" y="5517232"/>
            <a:ext cx="115212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158" y="214290"/>
            <a:ext cx="7671226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Uncheck and recheck the Outlook checkbox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42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662113"/>
            <a:ext cx="31527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1988840"/>
            <a:ext cx="2952328" cy="5040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909638"/>
            <a:ext cx="64579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76056" y="5517232"/>
            <a:ext cx="115212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35696" y="2276872"/>
            <a:ext cx="5760640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7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909638"/>
            <a:ext cx="64103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76056" y="5517232"/>
            <a:ext cx="115212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Greater sophistication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Other suggestions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Backup your entire “Documents” or “Data” folder to an external hard drive as a direct copy using “Fast Copy” or similar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6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106" cy="715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404664"/>
            <a:ext cx="1440160" cy="648072"/>
          </a:xfrm>
          <a:prstGeom prst="rect">
            <a:avLst/>
          </a:prstGeom>
          <a:noFill/>
          <a:ln w="101600">
            <a:solidFill>
              <a:srgbClr val="1BE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7239178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Greater sophistication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Fast Copy and further Online Seminar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6211669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Attend “organizing your documents” for more hints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08" y="1628800"/>
            <a:ext cx="33718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8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Summing Up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Most of these techniques are fairly easy to apply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Require discipline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Out of a clear decision to organize one’s information out of clear understanding that it will add value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 challenge to do at first – learning a new approach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Very substantial long term sustainable benefits if you make the effort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7584" y="537321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James A Robertson and Associates can assist you to design and implement enterprise solutions incorporating all these principles and techniques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90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9144000" cy="435769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00034" y="142852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If you do not act within 48 hours you probably never will </a:t>
            </a:r>
            <a:r>
              <a:rPr lang="en-ZA" dirty="0" smtClean="0">
                <a:solidFill>
                  <a:schemeClr val="tx2"/>
                </a:solidFill>
              </a:rPr>
              <a:t>(Bill Gates)</a:t>
            </a:r>
          </a:p>
          <a:p>
            <a:r>
              <a:rPr lang="en-ZA" sz="2400" b="1" dirty="0" smtClean="0">
                <a:solidFill>
                  <a:schemeClr val="tx2"/>
                </a:solidFill>
              </a:rPr>
              <a:t>Act TODAY! </a:t>
            </a:r>
            <a:r>
              <a:rPr lang="en-ZA" sz="2400" b="1" dirty="0" smtClean="0">
                <a:solidFill>
                  <a:schemeClr val="tx2"/>
                </a:solidFill>
                <a:sym typeface="Wingdings" pitchFamily="2" charset="2"/>
              </a:rPr>
              <a:t>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1500174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50C8E"/>
                </a:solidFill>
              </a:rPr>
              <a:t>What is your single most important insight from this presentation?</a:t>
            </a:r>
          </a:p>
          <a:p>
            <a:endParaRPr lang="en-US" dirty="0" smtClean="0">
              <a:solidFill>
                <a:srgbClr val="150C8E"/>
              </a:solidFill>
            </a:endParaRPr>
          </a:p>
          <a:p>
            <a:r>
              <a:rPr lang="en-US" dirty="0" smtClean="0">
                <a:solidFill>
                  <a:srgbClr val="150C8E"/>
                </a:solidFill>
              </a:rPr>
              <a:t>What is the single most practical action that you can take tomorrow to utilize Outlook more effectively?</a:t>
            </a:r>
            <a:endParaRPr lang="en-US" dirty="0">
              <a:solidFill>
                <a:srgbClr val="150C8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9672" y="6381328"/>
            <a:ext cx="551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  <a:hlinkClick r:id="rId4"/>
              </a:rPr>
              <a:t>James@JamesARobertson.com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904817">
            <a:off x="1352214" y="3826926"/>
            <a:ext cx="5447527" cy="1754326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 smtClean="0"/>
              <a:t>Please write down your thoughts</a:t>
            </a:r>
          </a:p>
          <a:p>
            <a:r>
              <a:rPr lang="en-ZA" dirty="0" smtClean="0"/>
              <a:t>NOW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95936" y="620688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2585" y="6237312"/>
            <a:ext cx="7567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/>
                </a:solidFill>
              </a:rPr>
              <a:t>Assisting clients to thrive through the effective application of IT and </a:t>
            </a:r>
            <a:r>
              <a:rPr lang="en-US" sz="1400" b="1" i="1" dirty="0">
                <a:solidFill>
                  <a:schemeClr val="tx2"/>
                </a:solidFill>
              </a:rPr>
              <a:t>ERP – high value, high reliability solutions</a:t>
            </a:r>
          </a:p>
          <a:p>
            <a:pPr algn="ctr"/>
            <a:endParaRPr lang="en-US" sz="14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246" y="32765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Questions?</a:t>
            </a:r>
          </a:p>
          <a:p>
            <a:endParaRPr lang="en-ZA" sz="1600" dirty="0" smtClean="0">
              <a:solidFill>
                <a:schemeClr val="tx2"/>
              </a:solidFill>
            </a:endParaRPr>
          </a:p>
          <a:p>
            <a:r>
              <a:rPr lang="en-ZA" sz="1600" dirty="0" smtClean="0">
                <a:solidFill>
                  <a:schemeClr val="tx2"/>
                </a:solidFill>
              </a:rPr>
              <a:t>We will email you a Drop Box link to the hand-outs and</a:t>
            </a:r>
          </a:p>
          <a:p>
            <a:r>
              <a:rPr lang="en-ZA" sz="1600" dirty="0" smtClean="0">
                <a:solidFill>
                  <a:schemeClr val="tx2"/>
                </a:solidFill>
              </a:rPr>
              <a:t>recording of this presentation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270" y="5102707"/>
            <a:ext cx="8298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Dr James Robertson </a:t>
            </a:r>
            <a:r>
              <a:rPr lang="en-US" sz="1000" b="1" dirty="0" err="1" smtClean="0"/>
              <a:t>PrEng</a:t>
            </a:r>
            <a:r>
              <a:rPr lang="en-US" sz="1000" b="1" dirty="0" smtClean="0"/>
              <a:t> – The ERP Doctor -- Mobile: +44-(0)-776-862-2875 or +27-(0)83-251-6644</a:t>
            </a:r>
          </a:p>
          <a:p>
            <a:pPr algn="ctr"/>
            <a:endParaRPr lang="en-US" sz="1000" b="1" dirty="0" smtClean="0"/>
          </a:p>
          <a:p>
            <a:pPr algn="ctr"/>
            <a:r>
              <a:rPr lang="en-US" sz="1000" b="1" dirty="0" smtClean="0">
                <a:hlinkClick r:id="rId3"/>
              </a:rPr>
              <a:t>www.JamesARobertsonandAssociates.com</a:t>
            </a:r>
            <a:endParaRPr lang="en-US" sz="1000" b="1" dirty="0" smtClean="0"/>
          </a:p>
          <a:p>
            <a:pPr algn="ctr"/>
            <a:r>
              <a:rPr lang="en-US" sz="1000" b="1" dirty="0" smtClean="0">
                <a:hlinkClick r:id="rId4"/>
              </a:rPr>
              <a:t>James@JamesARobertson.com</a:t>
            </a:r>
            <a:endParaRPr lang="en-US" sz="1000" b="1" dirty="0" smtClean="0"/>
          </a:p>
          <a:p>
            <a:pPr algn="ctr"/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245" y="5870394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LinkedIn: </a:t>
            </a:r>
            <a:r>
              <a:rPr lang="en-US" sz="1000" b="1" dirty="0">
                <a:solidFill>
                  <a:schemeClr val="tx2"/>
                </a:solidFill>
                <a:hlinkClick r:id="rId5"/>
              </a:rPr>
              <a:t>http</a:t>
            </a:r>
            <a:r>
              <a:rPr lang="en-US" sz="1000" b="1" dirty="0" smtClean="0">
                <a:solidFill>
                  <a:schemeClr val="tx2"/>
                </a:solidFill>
                <a:hlinkClick r:id="rId5"/>
              </a:rPr>
              <a:t>://uk.LinkedIn.com/in/DrJamesARobertsonERPDoctor</a:t>
            </a:r>
            <a:endParaRPr lang="en-US" sz="1000" b="1" dirty="0">
              <a:solidFill>
                <a:schemeClr val="tx2"/>
              </a:solidFill>
            </a:endParaRPr>
          </a:p>
          <a:p>
            <a:pPr algn="ctr"/>
            <a:r>
              <a:rPr lang="en-US" sz="1000" dirty="0" smtClean="0"/>
              <a:t>0</a:t>
            </a:r>
            <a:endParaRPr lang="en-US" sz="1000" dirty="0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5" y="1376932"/>
            <a:ext cx="5691451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51" y="1412776"/>
            <a:ext cx="3452549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4794930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"To Him who by wisdom made the heavens, for His mercy endures forever;"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59832" y="827146"/>
            <a:ext cx="3038370" cy="4946330"/>
            <a:chOff x="107504" y="571500"/>
            <a:chExt cx="3038370" cy="4946330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99" y="571500"/>
              <a:ext cx="2924175" cy="32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812855"/>
              <a:ext cx="2962275" cy="170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347864" y="3645024"/>
            <a:ext cx="2592288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12160" y="827146"/>
            <a:ext cx="494109" cy="494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800" y="827146"/>
            <a:ext cx="494109" cy="494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1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14350"/>
            <a:ext cx="24479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4436" y="3212976"/>
            <a:ext cx="2441527" cy="16561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Organizing Outlook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Basic Principles and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What these Techniques enable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More Advanced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Greater Sophistication – when you have a LOT on the go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14350"/>
            <a:ext cx="24479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4436" y="3104964"/>
            <a:ext cx="2441527" cy="2520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079"/>
            <a:ext cx="920738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3258627"/>
            <a:ext cx="2088232" cy="14401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9552" y="188640"/>
            <a:ext cx="8064896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Another example – my actual Inbox – level 1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71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Basic Inbox Rules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File automatically based on the origin of the email – sender email address or words in subject line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 simple example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Do this for EVERY email in your top level inbox that you want to keep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Once you have done it once the rule is applied automatically from then 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After a while you will get to the point where your top level inbox contains only new correspondence and junk which you can easily delete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8650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1412776"/>
            <a:ext cx="518457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4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8650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1412776"/>
            <a:ext cx="518457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59832" y="184482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 smtClean="0"/>
              <a:t>Rules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 smtClean="0"/>
              <a:t>Create Rule  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59832" y="1844823"/>
            <a:ext cx="2304256" cy="6463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46406"/>
            <a:ext cx="42005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23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033588"/>
            <a:ext cx="42767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7784" y="2564904"/>
            <a:ext cx="2016224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96002" y="4005064"/>
            <a:ext cx="3848206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7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033588"/>
            <a:ext cx="42767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90725"/>
            <a:ext cx="34575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3213" y="2033588"/>
            <a:ext cx="1080715" cy="5313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038350"/>
            <a:ext cx="42767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5963"/>
            <a:ext cx="34575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9872" y="2689610"/>
            <a:ext cx="1080120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27689" y="2463448"/>
            <a:ext cx="728487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038350"/>
            <a:ext cx="42767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2700338"/>
            <a:ext cx="39814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0033"/>
            <a:ext cx="1905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31840" y="3304292"/>
            <a:ext cx="3024336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1960" y="3717032"/>
            <a:ext cx="720080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5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8325"/>
            <a:ext cx="115728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64088" y="3645024"/>
            <a:ext cx="3024336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9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Organizing Outlook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Basic Principles and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115538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4005064"/>
            <a:ext cx="5616624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702315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Associating emails out with emails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Set-up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716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702315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Associating emails out with emails in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Adopt conventions to ensure that outgoing emails are always stored with incoming emails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Putting new outgoing emails in the same folder – always reply to an existing email and delete the contents – that way the new email is in the same folder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Create one complete picture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115538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060848"/>
            <a:ext cx="539552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8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628650"/>
            <a:ext cx="68008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3179585"/>
            <a:ext cx="792088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2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61925"/>
            <a:ext cx="802957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836712"/>
            <a:ext cx="792088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6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1925"/>
            <a:ext cx="7991475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5736" y="2060848"/>
            <a:ext cx="864096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08" y="2780928"/>
            <a:ext cx="1905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2780928"/>
            <a:ext cx="4536504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8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52400"/>
            <a:ext cx="80581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27784" y="2780928"/>
            <a:ext cx="4536504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33876" y="2786844"/>
            <a:ext cx="279648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8264" y="6309320"/>
            <a:ext cx="720080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50991"/>
            <a:ext cx="115633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4127453"/>
            <a:ext cx="7272808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702315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Associating emails out with emails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it works – routine way of working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256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0" y="116632"/>
            <a:ext cx="9092657" cy="65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638"/>
            <a:ext cx="103632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3214596"/>
            <a:ext cx="2304256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9512" y="2780928"/>
            <a:ext cx="504056" cy="68308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3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Cognitive Span – 7 plus or minus 2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Must be easy to grasp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Average person can instantly scan and engage with a list of about 5, few can manage more than 9 items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If work with a list every day CAN learn a much more complex list but it is significantly sub-optimal, particularly when others have to use your 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 cognitive span fundamentally drives hierarchy – it is easier to navigate a logically structured hierarchy of 7 +/- 2 than a long 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25"/>
            <a:ext cx="1142047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3464011"/>
            <a:ext cx="7272808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9512" y="1343025"/>
            <a:ext cx="432048" cy="24941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7158" y="214290"/>
            <a:ext cx="702315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Send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52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" y="1429144"/>
            <a:ext cx="115538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3588076"/>
            <a:ext cx="7272808" cy="4169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702315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Receive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23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Organizing Outlook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Basic Principles and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What these Techniques enable</a:t>
            </a: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</a:t>
            </a:r>
            <a:r>
              <a:rPr kumimoji="0" lang="en-Z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thes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 techniques enable --</a:t>
            </a:r>
            <a:endParaRPr kumimoji="0" lang="en-ZA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Ease of navigation – go directly to the appropriate folder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Ease of navigation</a:t>
            </a:r>
          </a:p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Know exactly where to find things</a:t>
            </a:r>
          </a:p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Over time you build the hierarchy that works for you</a:t>
            </a:r>
          </a:p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400050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OR you set a corporate standard and invest time in setting up standards for the whole enterprise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63688" y="287498"/>
            <a:ext cx="5365400" cy="6283004"/>
            <a:chOff x="1691680" y="349557"/>
            <a:chExt cx="5365400" cy="628300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349557"/>
              <a:ext cx="162877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55" y="1187757"/>
              <a:ext cx="171450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530" y="3194036"/>
              <a:ext cx="2114550" cy="343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14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33" y="0"/>
            <a:ext cx="21431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29" y="4797152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alphabetic lists -- NOT the right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39" y="-99392"/>
            <a:ext cx="23717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926" y="4853608"/>
            <a:ext cx="23431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6165304"/>
            <a:ext cx="69127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Page down 8 x to find the right folder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17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009900"/>
            <a:ext cx="1628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</a:t>
            </a:r>
            <a:r>
              <a:rPr kumimoji="0" lang="en-Z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thes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 techniques enable --</a:t>
            </a:r>
            <a:endParaRPr kumimoji="0" lang="en-ZA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Ease of navigation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37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395538"/>
            <a:ext cx="17145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6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709738"/>
            <a:ext cx="21145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8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917905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Critical principle – constraint and opportunity -- cognitive span</a:t>
            </a:r>
          </a:p>
        </p:txBody>
      </p:sp>
    </p:spTree>
    <p:extLst>
      <p:ext uri="{BB962C8B-B14F-4D97-AF65-F5344CB8AC3E}">
        <p14:creationId xmlns:p14="http://schemas.microsoft.com/office/powerpoint/2010/main" val="19042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614488"/>
            <a:ext cx="22479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4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566988"/>
            <a:ext cx="2419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766888"/>
            <a:ext cx="20002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80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48880"/>
            <a:ext cx="12668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4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</a:t>
            </a:r>
            <a:r>
              <a:rPr kumimoji="0" lang="en-Z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thes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 techniques enable --</a:t>
            </a:r>
            <a:endParaRPr kumimoji="0" lang="en-ZA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GB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Complete record of ALL correspondence in ONE folder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All emails sent out in designated folder – your discipline</a:t>
            </a:r>
          </a:p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endParaRPr lang="en-GB" dirty="0">
              <a:solidFill>
                <a:schemeClr val="tx2"/>
              </a:solidFill>
            </a:endParaRPr>
          </a:p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All emails received in same folder – inbox rules</a:t>
            </a:r>
          </a:p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endParaRPr lang="en-GB" dirty="0">
              <a:solidFill>
                <a:schemeClr val="tx2"/>
              </a:solidFill>
            </a:endParaRPr>
          </a:p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All replies in same folder – automatic</a:t>
            </a:r>
          </a:p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endParaRPr lang="en-GB" dirty="0">
              <a:solidFill>
                <a:schemeClr val="tx2"/>
              </a:solidFill>
            </a:endParaRPr>
          </a:p>
          <a:p>
            <a:pPr marL="400050" indent="-400050">
              <a:buClr>
                <a:schemeClr val="tx2"/>
              </a:buClr>
              <a:buFont typeface="+mj-lt"/>
              <a:buAutoNum type="arabicPeriod"/>
            </a:pPr>
            <a:r>
              <a:rPr lang="en-GB" dirty="0" smtClean="0">
                <a:solidFill>
                  <a:schemeClr val="tx2"/>
                </a:solidFill>
              </a:rPr>
              <a:t>The complete record in ONE place ALWAYS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4917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27984" y="1844824"/>
            <a:ext cx="432048" cy="4622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75656" y="4725144"/>
            <a:ext cx="79208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</a:t>
            </a:r>
            <a:r>
              <a:rPr kumimoji="0" lang="en-Z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thes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 techniques enable --</a:t>
            </a:r>
            <a:endParaRPr kumimoji="0" lang="en-ZA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Extracting focused mailing lists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Email addresses in a particular folder relate to a particular topic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Once the hierarchy is right the email addresses in a particular leg of the hierarchy relate to a broader topic or interest and therefore group of people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Tweak Marketing Outlook Address Extractor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Select exactly the folders you want</a:t>
            </a: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Extract into Excel, clean as necessary</a:t>
            </a: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Separate out first and last name if required</a:t>
            </a: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Be aware of cc’s – may be some surprises – may be a bonus in some cases, negative in others</a:t>
            </a: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  <a:p>
            <a:pPr marL="857250" lvl="1" indent="-400050">
              <a:buClr>
                <a:schemeClr val="tx2"/>
              </a:buClr>
              <a:buFont typeface="+mj-lt"/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Use with Group Mail or similar for targeted mailings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798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24" y="0"/>
            <a:ext cx="4267200" cy="1552575"/>
          </a:xfrm>
          <a:prstGeom prst="rect">
            <a:avLst/>
          </a:prstGeom>
          <a:noFill/>
          <a:ln w="101600">
            <a:solidFill>
              <a:srgbClr val="1BE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2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" y="1"/>
            <a:ext cx="906428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5949280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http://www.tweakmarketing.com/products/outlook/address_extractor.php</a:t>
            </a:r>
          </a:p>
        </p:txBody>
      </p:sp>
    </p:spTree>
    <p:extLst>
      <p:ext uri="{BB962C8B-B14F-4D97-AF65-F5344CB8AC3E}">
        <p14:creationId xmlns:p14="http://schemas.microsoft.com/office/powerpoint/2010/main" val="243460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8"/>
            <a:ext cx="935355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07896" y="4365104"/>
            <a:ext cx="68458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rgbClr val="002060"/>
                </a:solidFill>
              </a:rPr>
              <a:t>Drill down</a:t>
            </a:r>
          </a:p>
          <a:p>
            <a:r>
              <a:rPr lang="en-ZA" sz="2400" b="1" dirty="0" smtClean="0">
                <a:solidFill>
                  <a:srgbClr val="002060"/>
                </a:solidFill>
              </a:rPr>
              <a:t>A function of the content</a:t>
            </a: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2304"/>
            <a:ext cx="9139887" cy="460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311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33475"/>
            <a:ext cx="51816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07015" y="3117496"/>
            <a:ext cx="28803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514475"/>
            <a:ext cx="49911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9992" y="4941168"/>
            <a:ext cx="68458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5408" y="3320988"/>
            <a:ext cx="1188640" cy="4680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4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80" y="332656"/>
            <a:ext cx="49911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040" y="2007497"/>
            <a:ext cx="17249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Various Criteria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4185" y="2021516"/>
            <a:ext cx="1624678" cy="61539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39752" y="2035446"/>
            <a:ext cx="4464496" cy="3134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80" y="4056861"/>
            <a:ext cx="49625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33994" y="5733256"/>
            <a:ext cx="4464496" cy="3134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490663"/>
            <a:ext cx="492442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9992" y="4941168"/>
            <a:ext cx="68458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476375"/>
            <a:ext cx="49911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3848" y="3356992"/>
            <a:ext cx="79208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31840" y="3645024"/>
            <a:ext cx="79208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843808" y="3789040"/>
            <a:ext cx="6840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99992" y="4941168"/>
            <a:ext cx="68458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490663"/>
            <a:ext cx="49815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40152" y="4149080"/>
            <a:ext cx="68458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7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495425"/>
            <a:ext cx="49911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99992" y="4941168"/>
            <a:ext cx="68458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99792" y="3501008"/>
            <a:ext cx="3024336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0"/>
            <a:ext cx="6410325" cy="956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1720" y="2924944"/>
            <a:ext cx="720080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20072" y="2924944"/>
            <a:ext cx="504056" cy="4176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02533" y="0"/>
            <a:ext cx="3672408" cy="162880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Excel MUST be open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Clean up, delete header and Save As CSV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72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556792"/>
            <a:ext cx="74866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 into GroupMail or similar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96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Organizing Outlook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Basic Principles and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these Techniques enable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More Advanced Techniques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03263" y="336695"/>
            <a:ext cx="5365400" cy="6283004"/>
            <a:chOff x="1691680" y="349557"/>
            <a:chExt cx="5365400" cy="628300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349557"/>
              <a:ext cx="1628775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455" y="1187757"/>
              <a:ext cx="1714500" cy="206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2530" y="3194036"/>
              <a:ext cx="2114550" cy="343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2023"/>
            <a:ext cx="21431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0" y="476512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23825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5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advanced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Deeper hierarchies – one topic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7 +/- 2 cascading as required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 more consistent the structure the easier to navigate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Narrow down the scope of any folder – the screws in the hardware store analogy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Separate folders for enduring reference emails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12976"/>
            <a:ext cx="24193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99851" y="3940616"/>
            <a:ext cx="5140301" cy="2800752"/>
            <a:chOff x="2071670" y="1500174"/>
            <a:chExt cx="7000924" cy="521497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6572264" y="3571876"/>
              <a:ext cx="2476496" cy="1541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6572298" y="5113858"/>
              <a:ext cx="2500296" cy="160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00694" y="1500174"/>
              <a:ext cx="3071834" cy="2050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71670" y="1500174"/>
              <a:ext cx="3467100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766806" y="5875661"/>
            <a:ext cx="3456384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ZA" sz="1400" b="1" dirty="0" smtClean="0">
                <a:solidFill>
                  <a:schemeClr val="tx2"/>
                </a:solidFill>
                <a:latin typeface="Verdana" pitchFamily="34" charset="0"/>
              </a:rPr>
              <a:t>Neatly stored information in large numbers of small well ordered bins</a:t>
            </a:r>
            <a:endParaRPr lang="en-US" sz="1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40152" y="3940616"/>
            <a:ext cx="1152128" cy="22246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1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More advanced </a:t>
            </a:r>
            <a:r>
              <a:rPr lang="en-US" sz="2400" b="1" dirty="0" err="1" smtClean="0">
                <a:solidFill>
                  <a:srgbClr val="002060"/>
                </a:solidFill>
              </a:rPr>
              <a:t>techniqes</a:t>
            </a:r>
            <a:r>
              <a:rPr lang="en-US" sz="2400" b="1" dirty="0" smtClean="0">
                <a:solidFill>
                  <a:srgbClr val="002060"/>
                </a:solidFill>
              </a:rPr>
              <a:t> –</a:t>
            </a:r>
            <a:endParaRPr lang="en-US" sz="2400" b="1" dirty="0">
              <a:solidFill>
                <a:srgbClr val="00206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A more complex example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As you add folders the structure becomes more complex AND more useful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Next level of detail of my own primary Inbox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0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195263"/>
            <a:ext cx="306705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0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239077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81425"/>
            <a:ext cx="26003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1428750"/>
            <a:ext cx="15335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158" y="214290"/>
            <a:ext cx="8031266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or other numerical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sequence information 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08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1004888"/>
            <a:ext cx="273367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62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619250"/>
            <a:ext cx="21526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158" y="214290"/>
            <a:ext cx="8031266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Completely different structure for email marketing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848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772816"/>
            <a:ext cx="295275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158" y="214290"/>
            <a:ext cx="8031266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Another different example – analyzing bounces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58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400" b="1" dirty="0">
                <a:solidFill>
                  <a:srgbClr val="002060"/>
                </a:solidFill>
              </a:rPr>
              <a:t>More advanced </a:t>
            </a:r>
            <a:r>
              <a:rPr lang="en-US" sz="2400" b="1" dirty="0" smtClean="0">
                <a:solidFill>
                  <a:srgbClr val="002060"/>
                </a:solidFill>
              </a:rPr>
              <a:t>techniques –</a:t>
            </a:r>
            <a:endParaRPr lang="en-US" sz="2400" b="1" dirty="0">
              <a:solidFill>
                <a:srgbClr val="002060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More Advanced Inbox Rules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2910" y="1628800"/>
            <a:ext cx="81439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How to have Outlook automatically move an incoming email to the required folder – an automated filing assistant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Based on the origin of the email or words in the subject line or other more sophisticated criteria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 more complex example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8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2060848"/>
            <a:ext cx="1296144" cy="720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67544" y="2842224"/>
            <a:ext cx="504056" cy="82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List prioritization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We naturally engage the top of a list first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Attention dilutes as we work down the 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Put the MOST important categories at the top of the list – different for different organizations and people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642938"/>
            <a:ext cx="3381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3789040"/>
            <a:ext cx="2448272" cy="21602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8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59832" y="980728"/>
            <a:ext cx="2736304" cy="923331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9832" y="980729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dirty="0" smtClean="0"/>
              <a:t>Right Click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 smtClean="0"/>
              <a:t>Rules</a:t>
            </a:r>
          </a:p>
          <a:p>
            <a:pPr marL="1200150" lvl="2" indent="-285750">
              <a:buFont typeface="Wingdings"/>
              <a:buChar char="Ø"/>
            </a:pPr>
            <a:r>
              <a:rPr lang="en-US" dirty="0" smtClean="0"/>
              <a:t>Create Rule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125349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02346" y="4149080"/>
            <a:ext cx="4104456" cy="288032"/>
          </a:xfrm>
          <a:prstGeom prst="rect">
            <a:avLst/>
          </a:prstGeom>
          <a:noFill/>
          <a:ln w="50800">
            <a:solidFill>
              <a:srgbClr val="1BE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125349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88024" y="5373216"/>
            <a:ext cx="4104456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0745763" cy="453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990725"/>
            <a:ext cx="35147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7864" y="3717032"/>
            <a:ext cx="21602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6913"/>
            <a:ext cx="35052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63888" y="3150096"/>
            <a:ext cx="1080120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36096" y="3123323"/>
            <a:ext cx="792088" cy="1707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81013"/>
            <a:ext cx="905827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9572" y="6237312"/>
            <a:ext cx="756084" cy="82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36096" y="3343605"/>
            <a:ext cx="504056" cy="22941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2160" y="5445224"/>
            <a:ext cx="151216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68244" y="6065500"/>
            <a:ext cx="792088" cy="1707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8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966913"/>
            <a:ext cx="35242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1920" y="3861048"/>
            <a:ext cx="720080" cy="22941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91880" y="3068960"/>
            <a:ext cx="1224136" cy="4320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966913"/>
            <a:ext cx="34956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35896" y="3789040"/>
            <a:ext cx="1224136" cy="4320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36096" y="2492896"/>
            <a:ext cx="792088" cy="2880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Organizing information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List prioritization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Example of Inbox Headline Logic and structure – covers everything – in use for 23 years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31" y="2780928"/>
            <a:ext cx="32480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6631" y="2636912"/>
            <a:ext cx="3527577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043113"/>
            <a:ext cx="4286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7944" y="4077071"/>
            <a:ext cx="1080120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79912" y="4442558"/>
            <a:ext cx="792088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585788"/>
            <a:ext cx="911542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4581128"/>
            <a:ext cx="3024336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16216" y="5013176"/>
            <a:ext cx="648072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120681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91880" y="3645024"/>
            <a:ext cx="3024336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0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advanced techniques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Export to your local hard drive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err="1" smtClean="0">
                <a:solidFill>
                  <a:schemeClr val="tx2"/>
                </a:solidFill>
              </a:rPr>
              <a:t>TechHit</a:t>
            </a:r>
            <a:r>
              <a:rPr lang="en-US" dirty="0" smtClean="0">
                <a:solidFill>
                  <a:schemeClr val="tx2"/>
                </a:solidFill>
              </a:rPr>
              <a:t> Message Save – store as Outlook “.</a:t>
            </a:r>
            <a:r>
              <a:rPr lang="en-US" dirty="0" err="1" smtClean="0">
                <a:solidFill>
                  <a:schemeClr val="tx2"/>
                </a:solidFill>
              </a:rPr>
              <a:t>msg</a:t>
            </a:r>
            <a:r>
              <a:rPr lang="en-US" dirty="0" smtClean="0">
                <a:solidFill>
                  <a:schemeClr val="tx2"/>
                </a:solidFill>
              </a:rPr>
              <a:t>” on your local drive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Careful selection and testing of settings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Hierarchy is maintained on your hard drive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Can find emails years later, even if no longer have them in Outlook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Write to DVD if required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" y="0"/>
            <a:ext cx="9147508" cy="745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1628800"/>
            <a:ext cx="1656184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" y="5949279"/>
            <a:ext cx="2857500" cy="790575"/>
          </a:xfrm>
          <a:prstGeom prst="rect">
            <a:avLst/>
          </a:prstGeom>
          <a:noFill/>
          <a:ln w="101600">
            <a:solidFill>
              <a:srgbClr val="1BE52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052638"/>
            <a:ext cx="47910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2276873"/>
            <a:ext cx="523329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16922" y="5517232"/>
            <a:ext cx="4750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http://www.techhit.com/messagesave/</a:t>
            </a:r>
          </a:p>
        </p:txBody>
      </p:sp>
    </p:spTree>
    <p:extLst>
      <p:ext uri="{BB962C8B-B14F-4D97-AF65-F5344CB8AC3E}">
        <p14:creationId xmlns:p14="http://schemas.microsoft.com/office/powerpoint/2010/main" val="342531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457450"/>
            <a:ext cx="55911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04048" y="2708920"/>
            <a:ext cx="523329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07704" y="2944649"/>
            <a:ext cx="936104" cy="2160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6210" y="4612486"/>
            <a:ext cx="37577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Inbox, Sent Folder or other selected folder</a:t>
            </a:r>
          </a:p>
          <a:p>
            <a:pPr marL="285750" indent="-285750">
              <a:buFont typeface="Wingdings"/>
              <a:buChar char="Ø"/>
            </a:pPr>
            <a:r>
              <a:rPr lang="en-US" dirty="0" smtClean="0"/>
              <a:t>Save Messages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8479" y="4581128"/>
            <a:ext cx="3631433" cy="9546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2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19100"/>
            <a:ext cx="40005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211" y="796061"/>
            <a:ext cx="2317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Settings are important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8479" y="764704"/>
            <a:ext cx="2335289" cy="720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95937" y="5727949"/>
            <a:ext cx="1152128" cy="3600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37528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0"/>
            <a:ext cx="37623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0" y="3645024"/>
            <a:ext cx="3714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23" y="3491187"/>
            <a:ext cx="37719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4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82772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8031266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resulting folders on my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local hard drive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031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R&amp;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7035</TotalTime>
  <Words>1869</Words>
  <Application>Microsoft Office PowerPoint</Application>
  <PresentationFormat>On-screen Show (4:3)</PresentationFormat>
  <Paragraphs>511</Paragraphs>
  <Slides>177</Slides>
  <Notes>170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177</vt:i4>
      </vt:variant>
    </vt:vector>
  </HeadingPairs>
  <TitlesOfParts>
    <vt:vector size="17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Robertson</dc:creator>
  <cp:lastModifiedBy>Dr James Robertson UK</cp:lastModifiedBy>
  <cp:revision>521</cp:revision>
  <cp:lastPrinted>2013-06-03T15:30:02Z</cp:lastPrinted>
  <dcterms:created xsi:type="dcterms:W3CDTF">2009-05-01T08:13:25Z</dcterms:created>
  <dcterms:modified xsi:type="dcterms:W3CDTF">2014-08-18T22:34:46Z</dcterms:modified>
</cp:coreProperties>
</file>